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57" r:id="rId4"/>
    <p:sldId id="259" r:id="rId5"/>
    <p:sldId id="260" r:id="rId6"/>
    <p:sldId id="258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6D3227-B6C0-49AD-A144-B6787D5EC940}" v="118" dt="2025-08-21T14:10:51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1294" autoAdjust="0"/>
  </p:normalViewPr>
  <p:slideViewPr>
    <p:cSldViewPr snapToGrid="0">
      <p:cViewPr varScale="1">
        <p:scale>
          <a:sx n="81" d="100"/>
          <a:sy n="81" d="100"/>
        </p:scale>
        <p:origin x="7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846D3227-B6C0-49AD-A144-B6787D5EC940}"/>
    <pc:docChg chg="undo custSel addSld delSld modSld sldOrd">
      <pc:chgData name="Fares Makki" userId="d0c14dd2-ce13-49c4-820b-c6a5e60d5a8d" providerId="ADAL" clId="{846D3227-B6C0-49AD-A144-B6787D5EC940}" dt="2025-08-21T14:10:51.812" v="3359" actId="20577"/>
      <pc:docMkLst>
        <pc:docMk/>
      </pc:docMkLst>
      <pc:sldChg chg="modSp mod">
        <pc:chgData name="Fares Makki" userId="d0c14dd2-ce13-49c4-820b-c6a5e60d5a8d" providerId="ADAL" clId="{846D3227-B6C0-49AD-A144-B6787D5EC940}" dt="2025-01-04T20:16:43.729" v="2520" actId="20577"/>
        <pc:sldMkLst>
          <pc:docMk/>
          <pc:sldMk cId="1752197797" sldId="257"/>
        </pc:sldMkLst>
      </pc:sldChg>
      <pc:sldChg chg="modSp mod ord">
        <pc:chgData name="Fares Makki" userId="d0c14dd2-ce13-49c4-820b-c6a5e60d5a8d" providerId="ADAL" clId="{846D3227-B6C0-49AD-A144-B6787D5EC940}" dt="2025-01-04T20:45:37.271" v="3169" actId="20577"/>
        <pc:sldMkLst>
          <pc:docMk/>
          <pc:sldMk cId="2669943762" sldId="258"/>
        </pc:sldMkLst>
      </pc:sldChg>
      <pc:sldChg chg="modSp mod">
        <pc:chgData name="Fares Makki" userId="d0c14dd2-ce13-49c4-820b-c6a5e60d5a8d" providerId="ADAL" clId="{846D3227-B6C0-49AD-A144-B6787D5EC940}" dt="2025-01-04T20:43:10.214" v="3030" actId="20577"/>
        <pc:sldMkLst>
          <pc:docMk/>
          <pc:sldMk cId="1998808407" sldId="259"/>
        </pc:sldMkLst>
      </pc:sldChg>
      <pc:sldChg chg="modSp mod">
        <pc:chgData name="Fares Makki" userId="d0c14dd2-ce13-49c4-820b-c6a5e60d5a8d" providerId="ADAL" clId="{846D3227-B6C0-49AD-A144-B6787D5EC940}" dt="2025-01-04T20:43:40.853" v="3061" actId="20577"/>
        <pc:sldMkLst>
          <pc:docMk/>
          <pc:sldMk cId="737878999" sldId="260"/>
        </pc:sldMkLst>
      </pc:sldChg>
      <pc:sldChg chg="modSp mod ord">
        <pc:chgData name="Fares Makki" userId="d0c14dd2-ce13-49c4-820b-c6a5e60d5a8d" providerId="ADAL" clId="{846D3227-B6C0-49AD-A144-B6787D5EC940}" dt="2025-01-04T20:12:45.124" v="2304" actId="20577"/>
        <pc:sldMkLst>
          <pc:docMk/>
          <pc:sldMk cId="2391622622" sldId="261"/>
        </pc:sldMkLst>
      </pc:sldChg>
      <pc:sldChg chg="modSp add mod">
        <pc:chgData name="Fares Makki" userId="d0c14dd2-ce13-49c4-820b-c6a5e60d5a8d" providerId="ADAL" clId="{846D3227-B6C0-49AD-A144-B6787D5EC940}" dt="2025-01-04T20:49:15.064" v="3275" actId="20577"/>
        <pc:sldMkLst>
          <pc:docMk/>
          <pc:sldMk cId="795946684" sldId="262"/>
        </pc:sldMkLst>
      </pc:sldChg>
      <pc:sldChg chg="addSp delSp modSp new mod modClrScheme chgLayout">
        <pc:chgData name="Fares Makki" userId="d0c14dd2-ce13-49c4-820b-c6a5e60d5a8d" providerId="ADAL" clId="{846D3227-B6C0-49AD-A144-B6787D5EC940}" dt="2025-08-21T06:23:53.843" v="3307" actId="20577"/>
        <pc:sldMkLst>
          <pc:docMk/>
          <pc:sldMk cId="3473791885" sldId="263"/>
        </pc:sldMkLst>
        <pc:spChg chg="add mod ord">
          <ac:chgData name="Fares Makki" userId="d0c14dd2-ce13-49c4-820b-c6a5e60d5a8d" providerId="ADAL" clId="{846D3227-B6C0-49AD-A144-B6787D5EC940}" dt="2025-08-21T06:23:53.843" v="3307" actId="20577"/>
          <ac:spMkLst>
            <pc:docMk/>
            <pc:sldMk cId="3473791885" sldId="263"/>
            <ac:spMk id="6" creationId="{22B3EDE0-E078-4CEB-5432-CDB0F6C1CA92}"/>
          </ac:spMkLst>
        </pc:spChg>
      </pc:sldChg>
      <pc:sldChg chg="new del ord">
        <pc:chgData name="Fares Makki" userId="d0c14dd2-ce13-49c4-820b-c6a5e60d5a8d" providerId="ADAL" clId="{846D3227-B6C0-49AD-A144-B6787D5EC940}" dt="2025-01-04T11:09:23.741" v="308" actId="47"/>
        <pc:sldMkLst>
          <pc:docMk/>
          <pc:sldMk cId="4158899444" sldId="264"/>
        </pc:sldMkLst>
      </pc:sldChg>
      <pc:sldChg chg="modSp add">
        <pc:chgData name="Fares Makki" userId="d0c14dd2-ce13-49c4-820b-c6a5e60d5a8d" providerId="ADAL" clId="{846D3227-B6C0-49AD-A144-B6787D5EC940}" dt="2025-01-04T11:12:11.270" v="317" actId="20577"/>
        <pc:sldMkLst>
          <pc:docMk/>
          <pc:sldMk cId="3435266646" sldId="265"/>
        </pc:sldMkLst>
      </pc:sldChg>
      <pc:sldChg chg="add">
        <pc:chgData name="Fares Makki" userId="d0c14dd2-ce13-49c4-820b-c6a5e60d5a8d" providerId="ADAL" clId="{846D3227-B6C0-49AD-A144-B6787D5EC940}" dt="2025-01-04T11:09:18.562" v="307"/>
        <pc:sldMkLst>
          <pc:docMk/>
          <pc:sldMk cId="3663751855" sldId="266"/>
        </pc:sldMkLst>
      </pc:sldChg>
      <pc:sldChg chg="modSp new mod">
        <pc:chgData name="Fares Makki" userId="d0c14dd2-ce13-49c4-820b-c6a5e60d5a8d" providerId="ADAL" clId="{846D3227-B6C0-49AD-A144-B6787D5EC940}" dt="2025-01-04T11:13:54.157" v="371" actId="20577"/>
        <pc:sldMkLst>
          <pc:docMk/>
          <pc:sldMk cId="3081719601" sldId="267"/>
        </pc:sldMkLst>
      </pc:sldChg>
      <pc:sldChg chg="addSp delSp modSp new mod modClrScheme modAnim chgLayout">
        <pc:chgData name="Fares Makki" userId="d0c14dd2-ce13-49c4-820b-c6a5e60d5a8d" providerId="ADAL" clId="{846D3227-B6C0-49AD-A144-B6787D5EC940}" dt="2025-01-04T19:00:51.294" v="988" actId="14100"/>
        <pc:sldMkLst>
          <pc:docMk/>
          <pc:sldMk cId="1012850325" sldId="268"/>
        </pc:sldMkLst>
      </pc:sldChg>
      <pc:sldChg chg="modSp new mod modAnim">
        <pc:chgData name="Fares Makki" userId="d0c14dd2-ce13-49c4-820b-c6a5e60d5a8d" providerId="ADAL" clId="{846D3227-B6C0-49AD-A144-B6787D5EC940}" dt="2025-01-04T19:07:18.313" v="1691" actId="114"/>
        <pc:sldMkLst>
          <pc:docMk/>
          <pc:sldMk cId="2675961717" sldId="269"/>
        </pc:sldMkLst>
      </pc:sldChg>
      <pc:sldChg chg="modSp new mod modAnim modNotesTx">
        <pc:chgData name="Fares Makki" userId="d0c14dd2-ce13-49c4-820b-c6a5e60d5a8d" providerId="ADAL" clId="{846D3227-B6C0-49AD-A144-B6787D5EC940}" dt="2025-08-21T14:10:51.812" v="3359" actId="20577"/>
        <pc:sldMkLst>
          <pc:docMk/>
          <pc:sldMk cId="91855252" sldId="270"/>
        </pc:sldMkLst>
        <pc:spChg chg="mod">
          <ac:chgData name="Fares Makki" userId="d0c14dd2-ce13-49c4-820b-c6a5e60d5a8d" providerId="ADAL" clId="{846D3227-B6C0-49AD-A144-B6787D5EC940}" dt="2025-08-21T14:10:51.812" v="3359" actId="20577"/>
          <ac:spMkLst>
            <pc:docMk/>
            <pc:sldMk cId="91855252" sldId="270"/>
            <ac:spMk id="3" creationId="{19F4BDB7-89ED-004C-6A4D-7A8D7D2A1907}"/>
          </ac:spMkLst>
        </pc:spChg>
      </pc:sldChg>
      <pc:sldChg chg="modSp new mod">
        <pc:chgData name="Fares Makki" userId="d0c14dd2-ce13-49c4-820b-c6a5e60d5a8d" providerId="ADAL" clId="{846D3227-B6C0-49AD-A144-B6787D5EC940}" dt="2025-01-04T19:32:04.487" v="2139" actId="20577"/>
        <pc:sldMkLst>
          <pc:docMk/>
          <pc:sldMk cId="2460209614" sldId="271"/>
        </pc:sldMkLst>
      </pc:sldChg>
      <pc:sldChg chg="modSp new mod">
        <pc:chgData name="Fares Makki" userId="d0c14dd2-ce13-49c4-820b-c6a5e60d5a8d" providerId="ADAL" clId="{846D3227-B6C0-49AD-A144-B6787D5EC940}" dt="2025-01-04T19:32:16.768" v="2152" actId="20577"/>
        <pc:sldMkLst>
          <pc:docMk/>
          <pc:sldMk cId="1484149134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43CA0-D8A0-4598-9BD1-515AAA4887A0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8DFCC-E066-4C67-A1D5-C7B577F0FB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532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8DFCC-E066-4C67-A1D5-C7B577F0FB85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834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8DFCC-E066-4C67-A1D5-C7B577F0FB85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1175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DBCDC8-4A95-A9E8-80D4-0DC49C056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FB88EFA-AC07-5959-15C2-7F315C9F9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F24581-5461-20B1-4458-DD11EE56D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E1BC49C-7CB5-2C1D-FE15-8D1042ABE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0A2633-F1A6-909F-298D-E83C06855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028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775D19-4465-1148-B06E-DA0BA516B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863349D-760C-07E6-9F11-A7F6767694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C42DA2-FD69-4414-41FE-04401ABE4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E91253-FF83-ECD8-7FC8-7769F5581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6AC5C9E-7DD8-029D-36C3-81C2751D6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154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627914A-8308-BE6A-9CA3-0E3B734BB9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7BADFC1-8B36-E0DC-A0BB-6F7AD8F8D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8E6075A-2AC0-F637-6DE2-293CAF41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7CE110-8C4B-6D7F-D04A-BEB1FCC0E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A450AA-4702-7B6D-6DCA-5767A1D4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953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05D61A-17C9-A8EF-AD12-678B74CD8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8E9027-6822-D885-067D-4E2F9B3F1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4534BA-03F4-74FA-50C9-5DFDCF06D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7567ECF-4456-3091-6131-E38110571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70CD3BA-2F36-22C1-121F-4DD81600C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993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F3EFE1-7386-D12F-B117-7948DEA78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2F6772E-BAD9-D1C6-FA74-684CFB4E7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929EDE-1CFF-0CD7-B8E9-9EFBD4E4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8796CC-1C66-7A40-046F-DC1C1B9D4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1DE5E4-E451-3B21-278C-B27C0D8F0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132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413A9B-572B-293A-85EC-BE468F0CC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23E40C-1F8D-1686-98D2-188CA4B32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97BA3A2-2DEC-915B-E6D0-6174F947D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0EF59CB-6F6F-26D4-2C4C-75DEE2080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8039D1A-F89C-C68C-575E-9C0578034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585435B-255E-D8F2-BBC6-594F2A43F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20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A273D-8AC4-2C6F-E34F-18B2C12AA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F07C9B-6958-4612-5AAA-F3A4BB287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5A46F9D-B839-8FA7-A5FE-6366FB539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EA4D6A0-1DCA-C56E-2B70-5E871164C4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5774033-33EB-AB14-5206-B450C40816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B979FDA-01B5-276D-EAA8-4243EAA11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7EC7CA7-2D1B-425B-EC29-E8D70D12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D1EE545-A5A3-BB61-E0E7-538731425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459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BA789D-7C53-634D-802D-C41FFBC3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427E145-B0B4-DBB1-A9D0-6D2A4B509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B21BD1C-F39C-09F4-6A13-CFA120EA0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8452253-89A1-F9C4-0EA0-6565FBC51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386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AF36157-7EEF-EC39-6682-D9B802600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D626C88-79AF-3708-FE1F-A43EB6B6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9F001D6-ADBB-683C-A96B-6708482B3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5856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CD9E8D-1E28-FCE7-2780-FEC1A31B7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F6525E-CCC7-BA94-8184-9DAAF5B5B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9921740-FA71-92E7-2B90-C9B13D830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C23F31E-460F-72FA-F175-400EF9D10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B7E7D72-E103-17A0-D34D-4298C32A2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E563A56-281F-0CE6-F3D9-F7B04A1A1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35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25DC26-607A-8F3C-99BD-8685BE7F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2FCACEA-E46C-2DE3-BD9C-B50EBC347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5638E25-9A16-3808-FE02-AE6892C1B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B9CE91E-163C-90C1-0154-084FF1949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4D0AE2-765E-FE62-508A-15FB665E4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EAA66DE-E2CB-280D-3926-6D320B33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815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6CE7926-0993-22EE-1A18-3CD906E10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F8CB00-C118-24C5-8962-5FAF79337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9A7948-2C24-428D-242F-AF1A9E3783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C4C879-9C92-497F-A446-ED7536F65E55}" type="datetimeFigureOut">
              <a:rPr lang="sv-SE" smtClean="0"/>
              <a:t>2025-08-21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6E51662-E1F4-6E43-CC0C-FF5CD44A14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F69BF4-CF1A-1E04-F155-B3C2F6294D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73BCC8-4E33-4394-95C1-F8668E9C93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38950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66F9FB-D0F8-BDF0-6396-DEE432781E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Biologi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9C5D9A2-0610-11EF-19FC-588737B7E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Introduktion </a:t>
            </a:r>
          </a:p>
        </p:txBody>
      </p:sp>
    </p:spTree>
    <p:extLst>
      <p:ext uri="{BB962C8B-B14F-4D97-AF65-F5344CB8AC3E}">
        <p14:creationId xmlns:p14="http://schemas.microsoft.com/office/powerpoint/2010/main" val="2568789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49739-52AD-AA5E-548B-936F91DA1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Frågor? 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7C2B4C-E9CB-4C0F-B3B9-312B9E999C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3751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11EC03-7FB7-8DAA-A78D-9E56DE25A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Biologi 1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5B19CFC-0234-764C-7836-AC2091A7D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Lektion 1: Naturvetenskapligt arbetssätt </a:t>
            </a:r>
          </a:p>
        </p:txBody>
      </p:sp>
    </p:spTree>
    <p:extLst>
      <p:ext uri="{BB962C8B-B14F-4D97-AF65-F5344CB8AC3E}">
        <p14:creationId xmlns:p14="http://schemas.microsoft.com/office/powerpoint/2010/main" val="3081719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4C69119D-9AEC-70AF-CD58-E7CB90831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 arbeta vetenskapligt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861751C-A24B-EEEB-6C43-E45CC6574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609" y="1825624"/>
            <a:ext cx="5995358" cy="50323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Frågeställning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Hypotes</a:t>
            </a:r>
          </a:p>
          <a:p>
            <a:pPr lvl="1"/>
            <a:r>
              <a:rPr lang="sv-SE" dirty="0"/>
              <a:t>En kvalificerad förutsägelse om hur något förhåller sig eller fungerar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Testa hypotesen </a:t>
            </a:r>
          </a:p>
          <a:p>
            <a:pPr lvl="1"/>
            <a:r>
              <a:rPr lang="sv-SE" dirty="0"/>
              <a:t>Planera experiment </a:t>
            </a:r>
          </a:p>
          <a:p>
            <a:pPr lvl="1"/>
            <a:r>
              <a:rPr lang="sv-SE" dirty="0"/>
              <a:t>Utföra experiment </a:t>
            </a:r>
          </a:p>
          <a:p>
            <a:pPr lvl="1"/>
            <a:r>
              <a:rPr lang="sv-SE" dirty="0"/>
              <a:t>Ta observationer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Formulera en teori </a:t>
            </a:r>
          </a:p>
          <a:p>
            <a:pPr lvl="1"/>
            <a:r>
              <a:rPr lang="sv-SE" dirty="0"/>
              <a:t>En förklarning som är baserad på fakta </a:t>
            </a:r>
          </a:p>
          <a:p>
            <a:pPr lvl="1"/>
            <a:r>
              <a:rPr lang="sv-SE" dirty="0"/>
              <a:t>Håller även när experimenten upprepas och resultaten granskas av oberoende forskare </a:t>
            </a:r>
          </a:p>
        </p:txBody>
      </p:sp>
      <p:sp>
        <p:nvSpPr>
          <p:cNvPr id="7" name="Pil: högerböjd 6">
            <a:extLst>
              <a:ext uri="{FF2B5EF4-FFF2-40B4-BE49-F238E27FC236}">
                <a16:creationId xmlns:a16="http://schemas.microsoft.com/office/drawing/2014/main" id="{4EE89F4A-F4B9-D67D-5643-0D17EB887000}"/>
              </a:ext>
            </a:extLst>
          </p:cNvPr>
          <p:cNvSpPr/>
          <p:nvPr/>
        </p:nvSpPr>
        <p:spPr>
          <a:xfrm rot="10800000" flipH="1">
            <a:off x="1714501" y="2257425"/>
            <a:ext cx="1104899" cy="1571625"/>
          </a:xfrm>
          <a:prstGeom prst="curvedRightArrow">
            <a:avLst>
              <a:gd name="adj1" fmla="val 25000"/>
              <a:gd name="adj2" fmla="val 53476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8" name="Pil: högerböjd 7">
            <a:extLst>
              <a:ext uri="{FF2B5EF4-FFF2-40B4-BE49-F238E27FC236}">
                <a16:creationId xmlns:a16="http://schemas.microsoft.com/office/drawing/2014/main" id="{4B56E619-7A7D-0B92-092B-F6B712977090}"/>
              </a:ext>
            </a:extLst>
          </p:cNvPr>
          <p:cNvSpPr/>
          <p:nvPr/>
        </p:nvSpPr>
        <p:spPr>
          <a:xfrm>
            <a:off x="1695449" y="3555998"/>
            <a:ext cx="1143001" cy="1571625"/>
          </a:xfrm>
          <a:prstGeom prst="curvedRightArrow">
            <a:avLst>
              <a:gd name="adj1" fmla="val 25000"/>
              <a:gd name="adj2" fmla="val 53476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2F31A0D8-7936-2E96-EBD4-E77A60E626CF}"/>
              </a:ext>
            </a:extLst>
          </p:cNvPr>
          <p:cNvSpPr txBox="1"/>
          <p:nvPr/>
        </p:nvSpPr>
        <p:spPr>
          <a:xfrm>
            <a:off x="114299" y="2676525"/>
            <a:ext cx="172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Om hypotesen är felaktig 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E8214172-D00D-D1DD-C356-64B6578F5B97}"/>
              </a:ext>
            </a:extLst>
          </p:cNvPr>
          <p:cNvSpPr txBox="1"/>
          <p:nvPr/>
        </p:nvSpPr>
        <p:spPr>
          <a:xfrm>
            <a:off x="104774" y="4062193"/>
            <a:ext cx="172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Om resultaten var förutsägbar </a:t>
            </a:r>
          </a:p>
        </p:txBody>
      </p:sp>
      <p:pic>
        <p:nvPicPr>
          <p:cNvPr id="1026" name="Picture 2" descr="Biologist Vector Art, Icons, and Graphics for Free Download">
            <a:extLst>
              <a:ext uri="{FF2B5EF4-FFF2-40B4-BE49-F238E27FC236}">
                <a16:creationId xmlns:a16="http://schemas.microsoft.com/office/drawing/2014/main" id="{75B863CE-35A0-4BDB-57DA-E75B3B86A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6940" y="771524"/>
            <a:ext cx="3570285" cy="357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85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67C77B-1758-5F88-ED58-B466BDCA9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 av ett experiment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E533E0-90AB-E12E-B9D4-D26189DA7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Formulera en frågeställning </a:t>
            </a:r>
          </a:p>
          <a:p>
            <a:r>
              <a:rPr lang="sv-SE" dirty="0"/>
              <a:t>Experimentet måste vara reproducerbart </a:t>
            </a:r>
          </a:p>
          <a:p>
            <a:pPr lvl="1"/>
            <a:r>
              <a:rPr lang="sv-SE" dirty="0"/>
              <a:t>Vara tydlig med vad som ska göras och i lämplig ordning </a:t>
            </a:r>
          </a:p>
          <a:p>
            <a:r>
              <a:rPr lang="sv-SE" dirty="0"/>
              <a:t>Bestämma vad som ska observeras </a:t>
            </a:r>
            <a:r>
              <a:rPr lang="sv-SE" b="1" i="1" dirty="0"/>
              <a:t>(beroende variabel)</a:t>
            </a:r>
            <a:r>
              <a:rPr lang="sv-SE" dirty="0"/>
              <a:t>, men också hur och när </a:t>
            </a:r>
          </a:p>
          <a:p>
            <a:r>
              <a:rPr lang="sv-SE" dirty="0"/>
              <a:t>Endast en variabel varieras </a:t>
            </a:r>
            <a:r>
              <a:rPr lang="sv-SE" b="1" i="1" dirty="0"/>
              <a:t>(oberoende variabel) </a:t>
            </a:r>
            <a:r>
              <a:rPr lang="sv-SE" dirty="0"/>
              <a:t>och övriga variabler hålls konstanta </a:t>
            </a:r>
            <a:r>
              <a:rPr lang="sv-SE" b="1" i="1" dirty="0"/>
              <a:t>(kontrollerade variabler) </a:t>
            </a:r>
          </a:p>
          <a:p>
            <a:pPr lvl="1"/>
            <a:r>
              <a:rPr lang="sv-SE" dirty="0"/>
              <a:t>Måste ha en </a:t>
            </a:r>
            <a:r>
              <a:rPr lang="sv-SE" u="sng" dirty="0"/>
              <a:t>kontroll</a:t>
            </a:r>
            <a:r>
              <a:rPr lang="sv-SE" dirty="0"/>
              <a:t> att jämföra med </a:t>
            </a:r>
          </a:p>
          <a:p>
            <a:r>
              <a:rPr lang="sv-SE" dirty="0"/>
              <a:t>Många upprepade försök </a:t>
            </a:r>
            <a:r>
              <a:rPr lang="sv-SE" b="1" i="1" dirty="0"/>
              <a:t>(</a:t>
            </a:r>
            <a:r>
              <a:rPr lang="sv-SE" b="1" i="1" dirty="0" err="1"/>
              <a:t>replikat</a:t>
            </a:r>
            <a:r>
              <a:rPr lang="sv-SE" b="1" i="1" dirty="0"/>
              <a:t>) </a:t>
            </a:r>
          </a:p>
          <a:p>
            <a:r>
              <a:rPr lang="sv-SE" dirty="0"/>
              <a:t>Dokumentering och redovisning </a:t>
            </a:r>
          </a:p>
          <a:p>
            <a:r>
              <a:rPr lang="sv-SE" dirty="0"/>
              <a:t>Utvärdering av experimentet </a:t>
            </a:r>
          </a:p>
        </p:txBody>
      </p:sp>
    </p:spTree>
    <p:extLst>
      <p:ext uri="{BB962C8B-B14F-4D97-AF65-F5344CB8AC3E}">
        <p14:creationId xmlns:p14="http://schemas.microsoft.com/office/powerpoint/2010/main" val="267596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2E470C-42E4-30CA-A176-B0FF3863A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 av ett experiment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F4BDB7-89ED-004C-6A4D-7A8D7D2A1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Observera: Fares kan hoppa olika längder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Frågeställning: </a:t>
            </a:r>
          </a:p>
          <a:p>
            <a:pPr marL="0" indent="0">
              <a:buNone/>
            </a:pPr>
            <a:r>
              <a:rPr lang="sv-SE" dirty="0"/>
              <a:t>Hypotes: </a:t>
            </a:r>
          </a:p>
          <a:p>
            <a:pPr marL="0" indent="0">
              <a:buNone/>
            </a:pPr>
            <a:r>
              <a:rPr lang="sv-SE" dirty="0"/>
              <a:t>Beroende variabel: </a:t>
            </a:r>
          </a:p>
          <a:p>
            <a:pPr marL="0" indent="0">
              <a:buNone/>
            </a:pPr>
            <a:r>
              <a:rPr lang="sv-SE" dirty="0"/>
              <a:t>Oberoende variabel: </a:t>
            </a:r>
          </a:p>
          <a:p>
            <a:pPr marL="0" indent="0">
              <a:buNone/>
            </a:pPr>
            <a:r>
              <a:rPr lang="sv-SE" dirty="0"/>
              <a:t>Kontroll variabler: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85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FBA16F-4277-75A8-BC0F-DF4308679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Utföra experiment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91791A-EC0F-EE3F-4DAE-9BD89E776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0209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C51D68-E952-7D4D-EF35-EA858F1C3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Dokumentera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900A28-BD39-D085-53B7-0440E2123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49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25EE1-0E72-9E93-1786-620218920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BE199C-8AC7-AB59-16DB-CD99ED170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Kurs Uppbyggnad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861E853-E305-D059-4E62-ABE8430BD1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v-SE" dirty="0"/>
              <a:t>Ekologi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Ekosystem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Energiflödet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Energipyramid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Miljögifter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Kretslopp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Populationsdynamik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Ekosystemtjänster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2C4F710-3E3B-8194-D022-99C5E95022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Bedömning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Labb planering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PROV </a:t>
            </a:r>
          </a:p>
          <a:p>
            <a:pPr>
              <a:buFont typeface="Wingdings" panose="05000000000000000000" pitchFamily="2" charset="2"/>
              <a:buChar char="ü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1622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B39359-F722-8962-E12A-38FD9E3FB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Kurs Uppbyggnad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D986599-064F-7B3F-8411-CB8B73F9BE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2. Hållbar Utveckling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Övergödning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Global Uppvärmning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Ozon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Organiska och metall miljögifter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Ekologisk Fotavtryck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Hållbar konsumtion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Biologisk Mångfald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E3C36F0-B74F-CE0C-56A7-106A8AC21F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Bedömning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PROV  </a:t>
            </a:r>
          </a:p>
        </p:txBody>
      </p:sp>
    </p:spTree>
    <p:extLst>
      <p:ext uri="{BB962C8B-B14F-4D97-AF65-F5344CB8AC3E}">
        <p14:creationId xmlns:p14="http://schemas.microsoft.com/office/powerpoint/2010/main" val="175219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BF2E4-E1AE-CF21-27B5-CCAF6F462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93870B-0481-49A7-CCE7-27CE0B379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Kurs Uppbyggnad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79F759B-577C-2FB4-1BD6-B4C4C06ABE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3. Evolution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Evolutionsteorin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Selektion på olika sätt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Artbildning och artisolerande mekanismer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Ledtrådar för livets utveckling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En- till flercelligt liv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Människans evolution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Systematik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848A661-A425-4E8B-472D-387C4F79F1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Bedömning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Labb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Inlämningsuppgift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PROV </a:t>
            </a:r>
          </a:p>
        </p:txBody>
      </p:sp>
    </p:spTree>
    <p:extLst>
      <p:ext uri="{BB962C8B-B14F-4D97-AF65-F5344CB8AC3E}">
        <p14:creationId xmlns:p14="http://schemas.microsoft.com/office/powerpoint/2010/main" val="1998808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F78D8-379F-DCA3-D496-A7BDDA195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D29054-47DA-3F75-C1A4-BC44EE13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Kurs Uppbyggnad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875AC4C-A246-5B96-F404-EAE35379B2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4. Genetik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Celler – eukaryota och prokaryota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Den centrala dogmen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Genreglering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Celldelning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Mutationer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Korsningsschema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Samverkan mellan gener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Släkttavlan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D13B697-CA51-E201-421F-B954D619FD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Bedömning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QUIZ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Inlämningsuppgift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PROV </a:t>
            </a:r>
          </a:p>
        </p:txBody>
      </p:sp>
    </p:spTree>
    <p:extLst>
      <p:ext uri="{BB962C8B-B14F-4D97-AF65-F5344CB8AC3E}">
        <p14:creationId xmlns:p14="http://schemas.microsoft.com/office/powerpoint/2010/main" val="737878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3C26E-6869-6CD5-C3F7-0ABBB3A3F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D8B800-CA4B-37D6-B459-977EBF799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Kurs Uppbyggnad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AF8AF90-630E-2B1B-BD2C-666AB58FC87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5. Genteknik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DNA analyser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Genteknikens verktyg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Genmodifiering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 Genterapi och stamceller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Lag och etik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0B503064-FA05-1865-E21E-AD90EDF438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Bedömning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Debatt </a:t>
            </a:r>
          </a:p>
        </p:txBody>
      </p:sp>
    </p:spTree>
    <p:extLst>
      <p:ext uri="{BB962C8B-B14F-4D97-AF65-F5344CB8AC3E}">
        <p14:creationId xmlns:p14="http://schemas.microsoft.com/office/powerpoint/2010/main" val="2669943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F2554-A61F-2543-EA83-DEB15D5F2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196110-26CB-D44D-9CD4-6CF0464F4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Kurs Uppbyggnad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56EBD00-90F1-F16C-9BEA-7E41A30BFF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6. Etologi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Medfödda beteenden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Inlärda beteenden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Kommunikation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Försvar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Konkurrens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5EBE765-7004-FBD3-5FD0-EB9D2F2DC97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Bedömning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Fältstudie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PROV </a:t>
            </a:r>
          </a:p>
        </p:txBody>
      </p:sp>
    </p:spTree>
    <p:extLst>
      <p:ext uri="{BB962C8B-B14F-4D97-AF65-F5344CB8AC3E}">
        <p14:creationId xmlns:p14="http://schemas.microsoft.com/office/powerpoint/2010/main" val="795946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F588CF5B-E689-4680-A5D7-824C09CB1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Kurs Uppbyggnad 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2B3EDE0-E078-4CEB-5432-CDB0F6C1C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33724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7. Kursprov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Handlar om allt vi har lärt oss under terminen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8. Komplettering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Om det finns en risk att inte få ett godkänt betyg </a:t>
            </a:r>
          </a:p>
        </p:txBody>
      </p:sp>
      <p:pic>
        <p:nvPicPr>
          <p:cNvPr id="9" name="Picture 2" descr="Prövning för betyg - Vuxenutbildningen">
            <a:extLst>
              <a:ext uri="{FF2B5EF4-FFF2-40B4-BE49-F238E27FC236}">
                <a16:creationId xmlns:a16="http://schemas.microsoft.com/office/drawing/2014/main" id="{23C7B8D7-8E17-077E-72E6-2987F596C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690688"/>
            <a:ext cx="6096001" cy="342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791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4B4BE43C-3A2C-542F-7483-3B443DE01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Betygskriterierna 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713A07D2-B457-E10B-33A2-A9DFDDC7C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sv-SE" dirty="0"/>
              <a:t>Modeller och Teorier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Eleven redogörs begrepp, modeller, teorier och arbetsmetoder från vart och ett av kursens olika områden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Labb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Säkerhet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Ställa frågor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Observationer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Resultat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Diskussion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Felkällor 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00" dirty="0">
                <a:solidFill>
                  <a:schemeClr val="bg2"/>
                </a:solidFill>
              </a:rPr>
              <a:t>Individ och Samhälle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v-SE" sz="100" dirty="0">
              <a:solidFill>
                <a:schemeClr val="bg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sv-SE" sz="100" dirty="0">
                <a:solidFill>
                  <a:schemeClr val="bg2"/>
                </a:solidFill>
              </a:rPr>
              <a:t>Källkritik 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00" dirty="0">
                <a:solidFill>
                  <a:schemeClr val="bg2"/>
                </a:solidFill>
              </a:rPr>
              <a:t>Reflektion </a:t>
            </a:r>
          </a:p>
        </p:txBody>
      </p:sp>
      <p:sp>
        <p:nvSpPr>
          <p:cNvPr id="9" name="Platshållare för innehåll 7">
            <a:extLst>
              <a:ext uri="{FF2B5EF4-FFF2-40B4-BE49-F238E27FC236}">
                <a16:creationId xmlns:a16="http://schemas.microsoft.com/office/drawing/2014/main" id="{BF7E99A4-C267-9E1B-EA92-1224830826DA}"/>
              </a:ext>
            </a:extLst>
          </p:cNvPr>
          <p:cNvSpPr txBox="1">
            <a:spLocks/>
          </p:cNvSpPr>
          <p:nvPr/>
        </p:nvSpPr>
        <p:spPr>
          <a:xfrm>
            <a:off x="6096000" y="896645"/>
            <a:ext cx="5257800" cy="5280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sz="100" dirty="0">
                <a:solidFill>
                  <a:schemeClr val="bg2"/>
                </a:solidFill>
              </a:rPr>
              <a:t>Modeller och Teorier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100" dirty="0">
                <a:solidFill>
                  <a:schemeClr val="bg2"/>
                </a:solidFill>
              </a:rPr>
              <a:t>Eleven redogörs begrepp, modeller, teorier och arbetsmetoder från vart och ett av kursens olika områden 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00" dirty="0">
                <a:solidFill>
                  <a:schemeClr val="bg2"/>
                </a:solidFill>
              </a:rPr>
              <a:t>Labb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100" dirty="0">
                <a:solidFill>
                  <a:schemeClr val="bg2"/>
                </a:solidFill>
              </a:rPr>
              <a:t>Säkerhet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100" dirty="0">
                <a:solidFill>
                  <a:schemeClr val="bg2"/>
                </a:solidFill>
              </a:rPr>
              <a:t>Ställa frågor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100" dirty="0">
                <a:solidFill>
                  <a:schemeClr val="bg2"/>
                </a:solidFill>
              </a:rPr>
              <a:t>Observationer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100" dirty="0">
                <a:solidFill>
                  <a:schemeClr val="bg2"/>
                </a:solidFill>
              </a:rPr>
              <a:t>Resultat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100" dirty="0">
                <a:solidFill>
                  <a:schemeClr val="bg2"/>
                </a:solidFill>
              </a:rPr>
              <a:t>Diskussion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100" dirty="0">
                <a:solidFill>
                  <a:schemeClr val="bg2"/>
                </a:solidFill>
              </a:rPr>
              <a:t>Felkällor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Individ och Samhälle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Konsekvenser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Biologins betydelse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Källkritik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Naturvetenskaplig språk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Använder olika typer av källor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Bedöma källornas trovärdighet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Reflektion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Själv bedömning av egna förmågor </a:t>
            </a:r>
          </a:p>
        </p:txBody>
      </p:sp>
    </p:spTree>
    <p:extLst>
      <p:ext uri="{BB962C8B-B14F-4D97-AF65-F5344CB8AC3E}">
        <p14:creationId xmlns:p14="http://schemas.microsoft.com/office/powerpoint/2010/main" val="343526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Grö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402</Words>
  <Application>Microsoft Office PowerPoint</Application>
  <PresentationFormat>Bredbild</PresentationFormat>
  <Paragraphs>147</Paragraphs>
  <Slides>16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Wingdings</vt:lpstr>
      <vt:lpstr>Office-tema</vt:lpstr>
      <vt:lpstr>Biologi 1</vt:lpstr>
      <vt:lpstr>Kurs Uppbyggnad </vt:lpstr>
      <vt:lpstr>Kurs Uppbyggnad </vt:lpstr>
      <vt:lpstr>Kurs Uppbyggnad </vt:lpstr>
      <vt:lpstr>Kurs Uppbyggnad </vt:lpstr>
      <vt:lpstr>Kurs Uppbyggnad </vt:lpstr>
      <vt:lpstr>Kurs Uppbyggnad </vt:lpstr>
      <vt:lpstr>Kurs Uppbyggnad </vt:lpstr>
      <vt:lpstr>Betygskriterierna </vt:lpstr>
      <vt:lpstr>Frågor? </vt:lpstr>
      <vt:lpstr>Biologi 1 </vt:lpstr>
      <vt:lpstr>Att arbeta vetenskapligt </vt:lpstr>
      <vt:lpstr>Planering av ett experiment </vt:lpstr>
      <vt:lpstr>Planering av ett experiment </vt:lpstr>
      <vt:lpstr>Utföra experiment </vt:lpstr>
      <vt:lpstr>Dokumentera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2025-01-04T09:43:18Z</dcterms:created>
  <dcterms:modified xsi:type="dcterms:W3CDTF">2025-08-21T14:10:58Z</dcterms:modified>
</cp:coreProperties>
</file>